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63" r:id="rId10"/>
    <p:sldId id="264" r:id="rId11"/>
    <p:sldId id="265" r:id="rId12"/>
    <p:sldId id="266" r:id="rId13"/>
    <p:sldId id="280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8" r:id="rId22"/>
    <p:sldId id="274" r:id="rId23"/>
    <p:sldId id="281" r:id="rId24"/>
    <p:sldId id="275" r:id="rId25"/>
    <p:sldId id="276" r:id="rId26"/>
    <p:sldId id="282" r:id="rId27"/>
    <p:sldId id="277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1"/>
    <p:restoredTop sz="94720"/>
  </p:normalViewPr>
  <p:slideViewPr>
    <p:cSldViewPr snapToGrid="0" snapToObjects="1">
      <p:cViewPr varScale="1">
        <p:scale>
          <a:sx n="97" d="100"/>
          <a:sy n="97" d="100"/>
        </p:scale>
        <p:origin x="2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24528-8AD7-0640-810E-AC2D281B7223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2B235-0157-BA40-B471-B6E27962D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345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6184D-552A-F44E-86C4-D76EAFB037CD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21F95-6464-F94B-A242-DCF93E905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1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14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6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7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44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6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6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43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6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80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077E0-7F50-7344-98DF-83593810A99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1B3F4-E220-7C4A-A46B-BAABEE965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6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2375" y="539886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100" b="1" dirty="0">
                <a:solidFill>
                  <a:schemeClr val="bg1"/>
                </a:solidFill>
              </a:rPr>
              <a:t>KN 251 Practice Lab Practical Examination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" y="0"/>
            <a:ext cx="6572212" cy="6858000"/>
          </a:xfrm>
          <a:prstGeom prst="rect">
            <a:avLst/>
          </a:prstGeom>
        </p:spPr>
      </p:pic>
      <p:pic>
        <p:nvPicPr>
          <p:cNvPr id="1028" name="Picture 4" descr="ile:Yellow roses-transparent-background-flow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587" y="-130994"/>
            <a:ext cx="2425607" cy="191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072057" y="4093577"/>
            <a:ext cx="3574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Fall 2018</a:t>
            </a:r>
          </a:p>
        </p:txBody>
      </p:sp>
    </p:spTree>
    <p:extLst>
      <p:ext uri="{BB962C8B-B14F-4D97-AF65-F5344CB8AC3E}">
        <p14:creationId xmlns:p14="http://schemas.microsoft.com/office/powerpoint/2010/main" val="3272428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#9: Name this structure of the integument.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r="2010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cxnSp>
        <p:nvCxnSpPr>
          <p:cNvPr id="5" name="Straight Arrow Connector 4"/>
          <p:cNvCxnSpPr/>
          <p:nvPr/>
        </p:nvCxnSpPr>
        <p:spPr>
          <a:xfrm flipV="1">
            <a:off x="4938511" y="3701389"/>
            <a:ext cx="2202873" cy="2270375"/>
          </a:xfrm>
          <a:prstGeom prst="straightConnector1">
            <a:avLst/>
          </a:prstGeom>
          <a:ln w="155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122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#10: Name this bony feature.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r="3826" b="2"/>
          <a:stretch/>
        </p:blipFill>
        <p:spPr>
          <a:xfrm rot="5400000">
            <a:off x="338328" y="-338328"/>
            <a:ext cx="6858000" cy="753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7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#11: Name this bony feature.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4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169976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06E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#12: Name one basic function of the labeled structure.</a:t>
            </a:r>
          </a:p>
        </p:txBody>
      </p:sp>
      <p:pic>
        <p:nvPicPr>
          <p:cNvPr id="8194" name="Picture 2" descr="mage result for cell not labe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109111"/>
            <a:ext cx="7188199" cy="463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9124777" y="2935566"/>
            <a:ext cx="882474" cy="1848072"/>
          </a:xfrm>
          <a:prstGeom prst="straightConnector1">
            <a:avLst/>
          </a:prstGeom>
          <a:ln w="155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879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#13: Name this space.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0196" y="492572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6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#14: Identify the ulna bone. (A or B)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0196" y="492572"/>
            <a:ext cx="5880796" cy="58807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06219" y="3340314"/>
            <a:ext cx="30043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            B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1556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#15: Identify the sternal end of the clavicle (A or B).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2" r="4420" b="2"/>
          <a:stretch/>
        </p:blipFill>
        <p:spPr>
          <a:xfrm rot="5400000">
            <a:off x="338328" y="-338328"/>
            <a:ext cx="6858000" cy="75346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21634" y="1113135"/>
            <a:ext cx="585417" cy="507831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b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089747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484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#16: Name one bone in the body that has a coronoid process.</a:t>
            </a:r>
          </a:p>
        </p:txBody>
      </p:sp>
      <p:sp>
        <p:nvSpPr>
          <p:cNvPr id="139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mage result for skeleton d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70" y="1815320"/>
            <a:ext cx="4141760" cy="414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60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399" y="365125"/>
            <a:ext cx="3430605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#17: Name this region.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r="2647" b="2"/>
          <a:stretch/>
        </p:blipFill>
        <p:spPr>
          <a:xfrm rot="5400000">
            <a:off x="338328" y="-338328"/>
            <a:ext cx="6858000" cy="7534656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347384" y="2786990"/>
            <a:ext cx="2612216" cy="2420010"/>
          </a:xfrm>
          <a:prstGeom prst="straightConnector1">
            <a:avLst/>
          </a:prstGeom>
          <a:ln w="155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931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#18: Name this bony process.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64079" y="30079"/>
            <a:ext cx="6858000" cy="67978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833241" y="2986231"/>
            <a:ext cx="882474" cy="1848072"/>
          </a:xfrm>
          <a:prstGeom prst="straightConnector1">
            <a:avLst/>
          </a:prstGeom>
          <a:ln w="155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26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#1: Name this bony feature.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82" b="2"/>
          <a:stretch/>
        </p:blipFill>
        <p:spPr>
          <a:xfrm rot="5400000">
            <a:off x="338328" y="-338328"/>
            <a:ext cx="6858000" cy="753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5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8" r="15472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#19: Name this bone.</a:t>
            </a:r>
          </a:p>
        </p:txBody>
      </p:sp>
    </p:spTree>
    <p:extLst>
      <p:ext uri="{BB962C8B-B14F-4D97-AF65-F5344CB8AC3E}">
        <p14:creationId xmlns:p14="http://schemas.microsoft.com/office/powerpoint/2010/main" val="2548119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mage result for sugar in a cup"/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</a:rPr>
              <a:t>#20: A mystery solute is found in a jar. When placed into a cup of water, the solute dissolves entirely. What is the solute &amp; what kind of bonds may hold this solute together? </a:t>
            </a:r>
          </a:p>
        </p:txBody>
      </p:sp>
    </p:spTree>
    <p:extLst>
      <p:ext uri="{BB962C8B-B14F-4D97-AF65-F5344CB8AC3E}">
        <p14:creationId xmlns:p14="http://schemas.microsoft.com/office/powerpoint/2010/main" val="275049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735" y="640081"/>
            <a:ext cx="4806184" cy="36373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#21: Name this bone.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" b="5041"/>
          <a:stretch/>
        </p:blipFill>
        <p:spPr>
          <a:xfrm rot="5400000">
            <a:off x="-376172" y="376172"/>
            <a:ext cx="6858000" cy="61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03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</a:t>
            </a:r>
            <a:r>
              <a:rPr lang="en-US" sz="2200" dirty="0">
                <a:solidFill>
                  <a:srgbClr val="FFFFFF"/>
                </a:solidFill>
              </a:rPr>
              <a:t>22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Name one ion that is in higher concentration </a:t>
            </a:r>
            <a:r>
              <a:rPr lang="en-US" sz="2200" b="1" u="sng" dirty="0">
                <a:solidFill>
                  <a:srgbClr val="FFFFFF"/>
                </a:solidFill>
              </a:rPr>
              <a:t>outside</a:t>
            </a:r>
            <a:r>
              <a:rPr lang="en-US" sz="2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of the cell.</a:t>
            </a:r>
          </a:p>
        </p:txBody>
      </p:sp>
      <p:pic>
        <p:nvPicPr>
          <p:cNvPr id="9218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514" y="693683"/>
            <a:ext cx="7247465" cy="54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543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#23: Name one ligament that attaches to this bony feature.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2" b="2"/>
          <a:stretch/>
        </p:blipFill>
        <p:spPr>
          <a:xfrm rot="5400000">
            <a:off x="464453" y="-338328"/>
            <a:ext cx="6858000" cy="753465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792322" y="2883336"/>
            <a:ext cx="1671540" cy="1091327"/>
          </a:xfrm>
          <a:prstGeom prst="straightConnector1">
            <a:avLst/>
          </a:prstGeom>
          <a:ln w="1301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692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9" r="12301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#24: Name this ligament. </a:t>
            </a:r>
          </a:p>
        </p:txBody>
      </p:sp>
      <p:sp>
        <p:nvSpPr>
          <p:cNvPr id="3" name="Freeform 2"/>
          <p:cNvSpPr/>
          <p:nvPr/>
        </p:nvSpPr>
        <p:spPr>
          <a:xfrm>
            <a:off x="3822687" y="1355834"/>
            <a:ext cx="3008651" cy="4193628"/>
          </a:xfrm>
          <a:custGeom>
            <a:avLst/>
            <a:gdLst>
              <a:gd name="connsiteX0" fmla="*/ 859672 w 3008651"/>
              <a:gd name="connsiteY0" fmla="*/ 2333297 h 4193628"/>
              <a:gd name="connsiteX1" fmla="*/ 812375 w 3008651"/>
              <a:gd name="connsiteY1" fmla="*/ 2349063 h 4193628"/>
              <a:gd name="connsiteX2" fmla="*/ 717782 w 3008651"/>
              <a:gd name="connsiteY2" fmla="*/ 2412125 h 4193628"/>
              <a:gd name="connsiteX3" fmla="*/ 654720 w 3008651"/>
              <a:gd name="connsiteY3" fmla="*/ 2506718 h 4193628"/>
              <a:gd name="connsiteX4" fmla="*/ 607423 w 3008651"/>
              <a:gd name="connsiteY4" fmla="*/ 2601311 h 4193628"/>
              <a:gd name="connsiteX5" fmla="*/ 544361 w 3008651"/>
              <a:gd name="connsiteY5" fmla="*/ 2743200 h 4193628"/>
              <a:gd name="connsiteX6" fmla="*/ 560127 w 3008651"/>
              <a:gd name="connsiteY6" fmla="*/ 3042745 h 4193628"/>
              <a:gd name="connsiteX7" fmla="*/ 607423 w 3008651"/>
              <a:gd name="connsiteY7" fmla="*/ 3121573 h 4193628"/>
              <a:gd name="connsiteX8" fmla="*/ 670485 w 3008651"/>
              <a:gd name="connsiteY8" fmla="*/ 3247697 h 4193628"/>
              <a:gd name="connsiteX9" fmla="*/ 749313 w 3008651"/>
              <a:gd name="connsiteY9" fmla="*/ 3342290 h 4193628"/>
              <a:gd name="connsiteX10" fmla="*/ 796610 w 3008651"/>
              <a:gd name="connsiteY10" fmla="*/ 3389587 h 4193628"/>
              <a:gd name="connsiteX11" fmla="*/ 906968 w 3008651"/>
              <a:gd name="connsiteY11" fmla="*/ 3484180 h 4193628"/>
              <a:gd name="connsiteX12" fmla="*/ 938499 w 3008651"/>
              <a:gd name="connsiteY12" fmla="*/ 3531476 h 4193628"/>
              <a:gd name="connsiteX13" fmla="*/ 1001561 w 3008651"/>
              <a:gd name="connsiteY13" fmla="*/ 3657600 h 4193628"/>
              <a:gd name="connsiteX14" fmla="*/ 1096154 w 3008651"/>
              <a:gd name="connsiteY14" fmla="*/ 3752194 h 4193628"/>
              <a:gd name="connsiteX15" fmla="*/ 1159216 w 3008651"/>
              <a:gd name="connsiteY15" fmla="*/ 3862552 h 4193628"/>
              <a:gd name="connsiteX16" fmla="*/ 1206513 w 3008651"/>
              <a:gd name="connsiteY16" fmla="*/ 3894083 h 4193628"/>
              <a:gd name="connsiteX17" fmla="*/ 1285341 w 3008651"/>
              <a:gd name="connsiteY17" fmla="*/ 3988676 h 4193628"/>
              <a:gd name="connsiteX18" fmla="*/ 1348403 w 3008651"/>
              <a:gd name="connsiteY18" fmla="*/ 4083269 h 4193628"/>
              <a:gd name="connsiteX19" fmla="*/ 1395699 w 3008651"/>
              <a:gd name="connsiteY19" fmla="*/ 4130566 h 4193628"/>
              <a:gd name="connsiteX20" fmla="*/ 1427230 w 3008651"/>
              <a:gd name="connsiteY20" fmla="*/ 4177863 h 4193628"/>
              <a:gd name="connsiteX21" fmla="*/ 1474527 w 3008651"/>
              <a:gd name="connsiteY21" fmla="*/ 4193628 h 4193628"/>
              <a:gd name="connsiteX22" fmla="*/ 1695244 w 3008651"/>
              <a:gd name="connsiteY22" fmla="*/ 4177863 h 4193628"/>
              <a:gd name="connsiteX23" fmla="*/ 1726775 w 3008651"/>
              <a:gd name="connsiteY23" fmla="*/ 4130566 h 4193628"/>
              <a:gd name="connsiteX24" fmla="*/ 1774072 w 3008651"/>
              <a:gd name="connsiteY24" fmla="*/ 4067504 h 4193628"/>
              <a:gd name="connsiteX25" fmla="*/ 1837134 w 3008651"/>
              <a:gd name="connsiteY25" fmla="*/ 3972911 h 4193628"/>
              <a:gd name="connsiteX26" fmla="*/ 1868665 w 3008651"/>
              <a:gd name="connsiteY26" fmla="*/ 3862552 h 4193628"/>
              <a:gd name="connsiteX27" fmla="*/ 1884430 w 3008651"/>
              <a:gd name="connsiteY27" fmla="*/ 3468414 h 4193628"/>
              <a:gd name="connsiteX28" fmla="*/ 1915961 w 3008651"/>
              <a:gd name="connsiteY28" fmla="*/ 3342290 h 4193628"/>
              <a:gd name="connsiteX29" fmla="*/ 1931727 w 3008651"/>
              <a:gd name="connsiteY29" fmla="*/ 3279228 h 4193628"/>
              <a:gd name="connsiteX30" fmla="*/ 1963258 w 3008651"/>
              <a:gd name="connsiteY30" fmla="*/ 3137338 h 4193628"/>
              <a:gd name="connsiteX31" fmla="*/ 2026320 w 3008651"/>
              <a:gd name="connsiteY31" fmla="*/ 3042745 h 4193628"/>
              <a:gd name="connsiteX32" fmla="*/ 2057851 w 3008651"/>
              <a:gd name="connsiteY32" fmla="*/ 2979683 h 4193628"/>
              <a:gd name="connsiteX33" fmla="*/ 2073616 w 3008651"/>
              <a:gd name="connsiteY33" fmla="*/ 2916621 h 4193628"/>
              <a:gd name="connsiteX34" fmla="*/ 2120913 w 3008651"/>
              <a:gd name="connsiteY34" fmla="*/ 2822028 h 4193628"/>
              <a:gd name="connsiteX35" fmla="*/ 2152444 w 3008651"/>
              <a:gd name="connsiteY35" fmla="*/ 2711669 h 4193628"/>
              <a:gd name="connsiteX36" fmla="*/ 2183975 w 3008651"/>
              <a:gd name="connsiteY36" fmla="*/ 2648607 h 4193628"/>
              <a:gd name="connsiteX37" fmla="*/ 2199741 w 3008651"/>
              <a:gd name="connsiteY37" fmla="*/ 2601311 h 4193628"/>
              <a:gd name="connsiteX38" fmla="*/ 2231272 w 3008651"/>
              <a:gd name="connsiteY38" fmla="*/ 2538249 h 4193628"/>
              <a:gd name="connsiteX39" fmla="*/ 2247037 w 3008651"/>
              <a:gd name="connsiteY39" fmla="*/ 2490952 h 4193628"/>
              <a:gd name="connsiteX40" fmla="*/ 2310099 w 3008651"/>
              <a:gd name="connsiteY40" fmla="*/ 2349063 h 4193628"/>
              <a:gd name="connsiteX41" fmla="*/ 2325865 w 3008651"/>
              <a:gd name="connsiteY41" fmla="*/ 2238704 h 4193628"/>
              <a:gd name="connsiteX42" fmla="*/ 2373161 w 3008651"/>
              <a:gd name="connsiteY42" fmla="*/ 2065283 h 4193628"/>
              <a:gd name="connsiteX43" fmla="*/ 2388927 w 3008651"/>
              <a:gd name="connsiteY43" fmla="*/ 2002221 h 4193628"/>
              <a:gd name="connsiteX44" fmla="*/ 2436223 w 3008651"/>
              <a:gd name="connsiteY44" fmla="*/ 1954925 h 4193628"/>
              <a:gd name="connsiteX45" fmla="*/ 2467754 w 3008651"/>
              <a:gd name="connsiteY45" fmla="*/ 1891863 h 4193628"/>
              <a:gd name="connsiteX46" fmla="*/ 2515051 w 3008651"/>
              <a:gd name="connsiteY46" fmla="*/ 1844566 h 4193628"/>
              <a:gd name="connsiteX47" fmla="*/ 2546582 w 3008651"/>
              <a:gd name="connsiteY47" fmla="*/ 1797269 h 4193628"/>
              <a:gd name="connsiteX48" fmla="*/ 2593879 w 3008651"/>
              <a:gd name="connsiteY48" fmla="*/ 1686911 h 4193628"/>
              <a:gd name="connsiteX49" fmla="*/ 2609644 w 3008651"/>
              <a:gd name="connsiteY49" fmla="*/ 1639614 h 4193628"/>
              <a:gd name="connsiteX50" fmla="*/ 2672706 w 3008651"/>
              <a:gd name="connsiteY50" fmla="*/ 1513490 h 4193628"/>
              <a:gd name="connsiteX51" fmla="*/ 2704237 w 3008651"/>
              <a:gd name="connsiteY51" fmla="*/ 1450428 h 4193628"/>
              <a:gd name="connsiteX52" fmla="*/ 2735768 w 3008651"/>
              <a:gd name="connsiteY52" fmla="*/ 1355835 h 4193628"/>
              <a:gd name="connsiteX53" fmla="*/ 2783065 w 3008651"/>
              <a:gd name="connsiteY53" fmla="*/ 1308538 h 4193628"/>
              <a:gd name="connsiteX54" fmla="*/ 2846127 w 3008651"/>
              <a:gd name="connsiteY54" fmla="*/ 1198180 h 4193628"/>
              <a:gd name="connsiteX55" fmla="*/ 2877658 w 3008651"/>
              <a:gd name="connsiteY55" fmla="*/ 1119352 h 4193628"/>
              <a:gd name="connsiteX56" fmla="*/ 2909189 w 3008651"/>
              <a:gd name="connsiteY56" fmla="*/ 1056290 h 4193628"/>
              <a:gd name="connsiteX57" fmla="*/ 2988016 w 3008651"/>
              <a:gd name="connsiteY57" fmla="*/ 851338 h 4193628"/>
              <a:gd name="connsiteX58" fmla="*/ 2988016 w 3008651"/>
              <a:gd name="connsiteY58" fmla="*/ 425669 h 4193628"/>
              <a:gd name="connsiteX59" fmla="*/ 2940720 w 3008651"/>
              <a:gd name="connsiteY59" fmla="*/ 409904 h 4193628"/>
              <a:gd name="connsiteX60" fmla="*/ 2893423 w 3008651"/>
              <a:gd name="connsiteY60" fmla="*/ 378373 h 4193628"/>
              <a:gd name="connsiteX61" fmla="*/ 2846127 w 3008651"/>
              <a:gd name="connsiteY61" fmla="*/ 362607 h 4193628"/>
              <a:gd name="connsiteX62" fmla="*/ 2751534 w 3008651"/>
              <a:gd name="connsiteY62" fmla="*/ 299545 h 4193628"/>
              <a:gd name="connsiteX63" fmla="*/ 2720003 w 3008651"/>
              <a:gd name="connsiteY63" fmla="*/ 252249 h 4193628"/>
              <a:gd name="connsiteX64" fmla="*/ 2672706 w 3008651"/>
              <a:gd name="connsiteY64" fmla="*/ 236483 h 4193628"/>
              <a:gd name="connsiteX65" fmla="*/ 2625410 w 3008651"/>
              <a:gd name="connsiteY65" fmla="*/ 204952 h 4193628"/>
              <a:gd name="connsiteX66" fmla="*/ 2436223 w 3008651"/>
              <a:gd name="connsiteY66" fmla="*/ 173421 h 4193628"/>
              <a:gd name="connsiteX67" fmla="*/ 2341630 w 3008651"/>
              <a:gd name="connsiteY67" fmla="*/ 94594 h 4193628"/>
              <a:gd name="connsiteX68" fmla="*/ 2294334 w 3008651"/>
              <a:gd name="connsiteY68" fmla="*/ 47297 h 4193628"/>
              <a:gd name="connsiteX69" fmla="*/ 2199741 w 3008651"/>
              <a:gd name="connsiteY69" fmla="*/ 15766 h 4193628"/>
              <a:gd name="connsiteX70" fmla="*/ 2152444 w 3008651"/>
              <a:gd name="connsiteY70" fmla="*/ 0 h 4193628"/>
              <a:gd name="connsiteX71" fmla="*/ 2073616 w 3008651"/>
              <a:gd name="connsiteY71" fmla="*/ 15766 h 4193628"/>
              <a:gd name="connsiteX72" fmla="*/ 2042085 w 3008651"/>
              <a:gd name="connsiteY72" fmla="*/ 63063 h 4193628"/>
              <a:gd name="connsiteX73" fmla="*/ 1994789 w 3008651"/>
              <a:gd name="connsiteY73" fmla="*/ 110359 h 4193628"/>
              <a:gd name="connsiteX74" fmla="*/ 1963258 w 3008651"/>
              <a:gd name="connsiteY74" fmla="*/ 157656 h 4193628"/>
              <a:gd name="connsiteX75" fmla="*/ 1868665 w 3008651"/>
              <a:gd name="connsiteY75" fmla="*/ 252249 h 4193628"/>
              <a:gd name="connsiteX76" fmla="*/ 1774072 w 3008651"/>
              <a:gd name="connsiteY76" fmla="*/ 331076 h 4193628"/>
              <a:gd name="connsiteX77" fmla="*/ 1711010 w 3008651"/>
              <a:gd name="connsiteY77" fmla="*/ 457200 h 4193628"/>
              <a:gd name="connsiteX78" fmla="*/ 1679479 w 3008651"/>
              <a:gd name="connsiteY78" fmla="*/ 520263 h 4193628"/>
              <a:gd name="connsiteX79" fmla="*/ 1616416 w 3008651"/>
              <a:gd name="connsiteY79" fmla="*/ 599090 h 4193628"/>
              <a:gd name="connsiteX80" fmla="*/ 1537589 w 3008651"/>
              <a:gd name="connsiteY80" fmla="*/ 677918 h 4193628"/>
              <a:gd name="connsiteX81" fmla="*/ 1506058 w 3008651"/>
              <a:gd name="connsiteY81" fmla="*/ 725214 h 4193628"/>
              <a:gd name="connsiteX82" fmla="*/ 1411465 w 3008651"/>
              <a:gd name="connsiteY82" fmla="*/ 819807 h 4193628"/>
              <a:gd name="connsiteX83" fmla="*/ 1364168 w 3008651"/>
              <a:gd name="connsiteY83" fmla="*/ 867104 h 4193628"/>
              <a:gd name="connsiteX84" fmla="*/ 1253810 w 3008651"/>
              <a:gd name="connsiteY84" fmla="*/ 993228 h 4193628"/>
              <a:gd name="connsiteX85" fmla="*/ 1190747 w 3008651"/>
              <a:gd name="connsiteY85" fmla="*/ 1024759 h 4193628"/>
              <a:gd name="connsiteX86" fmla="*/ 1143451 w 3008651"/>
              <a:gd name="connsiteY86" fmla="*/ 1072056 h 4193628"/>
              <a:gd name="connsiteX87" fmla="*/ 922734 w 3008651"/>
              <a:gd name="connsiteY87" fmla="*/ 1166649 h 4193628"/>
              <a:gd name="connsiteX88" fmla="*/ 875437 w 3008651"/>
              <a:gd name="connsiteY88" fmla="*/ 1182414 h 4193628"/>
              <a:gd name="connsiteX89" fmla="*/ 828141 w 3008651"/>
              <a:gd name="connsiteY89" fmla="*/ 1198180 h 4193628"/>
              <a:gd name="connsiteX90" fmla="*/ 702016 w 3008651"/>
              <a:gd name="connsiteY90" fmla="*/ 1229711 h 4193628"/>
              <a:gd name="connsiteX91" fmla="*/ 654720 w 3008651"/>
              <a:gd name="connsiteY91" fmla="*/ 1245476 h 4193628"/>
              <a:gd name="connsiteX92" fmla="*/ 591658 w 3008651"/>
              <a:gd name="connsiteY92" fmla="*/ 1261242 h 4193628"/>
              <a:gd name="connsiteX93" fmla="*/ 544361 w 3008651"/>
              <a:gd name="connsiteY93" fmla="*/ 1277007 h 4193628"/>
              <a:gd name="connsiteX94" fmla="*/ 481299 w 3008651"/>
              <a:gd name="connsiteY94" fmla="*/ 1292773 h 4193628"/>
              <a:gd name="connsiteX95" fmla="*/ 434003 w 3008651"/>
              <a:gd name="connsiteY95" fmla="*/ 1308538 h 4193628"/>
              <a:gd name="connsiteX96" fmla="*/ 307879 w 3008651"/>
              <a:gd name="connsiteY96" fmla="*/ 1340069 h 4193628"/>
              <a:gd name="connsiteX97" fmla="*/ 276347 w 3008651"/>
              <a:gd name="connsiteY97" fmla="*/ 1371600 h 4193628"/>
              <a:gd name="connsiteX98" fmla="*/ 134458 w 3008651"/>
              <a:gd name="connsiteY98" fmla="*/ 1418897 h 4193628"/>
              <a:gd name="connsiteX99" fmla="*/ 87161 w 3008651"/>
              <a:gd name="connsiteY99" fmla="*/ 1434663 h 4193628"/>
              <a:gd name="connsiteX100" fmla="*/ 39865 w 3008651"/>
              <a:gd name="connsiteY100" fmla="*/ 1450428 h 4193628"/>
              <a:gd name="connsiteX101" fmla="*/ 24099 w 3008651"/>
              <a:gd name="connsiteY101" fmla="*/ 1608083 h 4193628"/>
              <a:gd name="connsiteX102" fmla="*/ 71396 w 3008651"/>
              <a:gd name="connsiteY102" fmla="*/ 1639614 h 4193628"/>
              <a:gd name="connsiteX103" fmla="*/ 150223 w 3008651"/>
              <a:gd name="connsiteY103" fmla="*/ 1718442 h 4193628"/>
              <a:gd name="connsiteX104" fmla="*/ 229051 w 3008651"/>
              <a:gd name="connsiteY104" fmla="*/ 1797269 h 4193628"/>
              <a:gd name="connsiteX105" fmla="*/ 323644 w 3008651"/>
              <a:gd name="connsiteY105" fmla="*/ 1828800 h 4193628"/>
              <a:gd name="connsiteX106" fmla="*/ 370941 w 3008651"/>
              <a:gd name="connsiteY106" fmla="*/ 1844566 h 4193628"/>
              <a:gd name="connsiteX107" fmla="*/ 749313 w 3008651"/>
              <a:gd name="connsiteY107" fmla="*/ 1828800 h 4193628"/>
              <a:gd name="connsiteX108" fmla="*/ 796610 w 3008651"/>
              <a:gd name="connsiteY108" fmla="*/ 1813035 h 4193628"/>
              <a:gd name="connsiteX109" fmla="*/ 922734 w 3008651"/>
              <a:gd name="connsiteY109" fmla="*/ 1749973 h 4193628"/>
              <a:gd name="connsiteX110" fmla="*/ 1048858 w 3008651"/>
              <a:gd name="connsiteY110" fmla="*/ 1686911 h 4193628"/>
              <a:gd name="connsiteX111" fmla="*/ 1111920 w 3008651"/>
              <a:gd name="connsiteY111" fmla="*/ 1655380 h 4193628"/>
              <a:gd name="connsiteX112" fmla="*/ 1206513 w 3008651"/>
              <a:gd name="connsiteY112" fmla="*/ 1592318 h 4193628"/>
              <a:gd name="connsiteX113" fmla="*/ 1253810 w 3008651"/>
              <a:gd name="connsiteY113" fmla="*/ 1560787 h 4193628"/>
              <a:gd name="connsiteX114" fmla="*/ 1364168 w 3008651"/>
              <a:gd name="connsiteY114" fmla="*/ 1497725 h 4193628"/>
              <a:gd name="connsiteX115" fmla="*/ 1411465 w 3008651"/>
              <a:gd name="connsiteY115" fmla="*/ 1450428 h 4193628"/>
              <a:gd name="connsiteX116" fmla="*/ 1506058 w 3008651"/>
              <a:gd name="connsiteY116" fmla="*/ 1418897 h 4193628"/>
              <a:gd name="connsiteX117" fmla="*/ 1569120 w 3008651"/>
              <a:gd name="connsiteY117" fmla="*/ 1434663 h 4193628"/>
              <a:gd name="connsiteX118" fmla="*/ 1521823 w 3008651"/>
              <a:gd name="connsiteY118" fmla="*/ 1576552 h 4193628"/>
              <a:gd name="connsiteX119" fmla="*/ 1506058 w 3008651"/>
              <a:gd name="connsiteY119" fmla="*/ 1623849 h 4193628"/>
              <a:gd name="connsiteX120" fmla="*/ 1458761 w 3008651"/>
              <a:gd name="connsiteY120" fmla="*/ 1686911 h 4193628"/>
              <a:gd name="connsiteX121" fmla="*/ 1395699 w 3008651"/>
              <a:gd name="connsiteY121" fmla="*/ 1781504 h 4193628"/>
              <a:gd name="connsiteX122" fmla="*/ 1301106 w 3008651"/>
              <a:gd name="connsiteY122" fmla="*/ 1923394 h 4193628"/>
              <a:gd name="connsiteX123" fmla="*/ 1269575 w 3008651"/>
              <a:gd name="connsiteY123" fmla="*/ 1970690 h 4193628"/>
              <a:gd name="connsiteX124" fmla="*/ 1222279 w 3008651"/>
              <a:gd name="connsiteY124" fmla="*/ 2017987 h 4193628"/>
              <a:gd name="connsiteX125" fmla="*/ 1206513 w 3008651"/>
              <a:gd name="connsiteY125" fmla="*/ 2081049 h 4193628"/>
              <a:gd name="connsiteX126" fmla="*/ 1111920 w 3008651"/>
              <a:gd name="connsiteY126" fmla="*/ 2144111 h 4193628"/>
              <a:gd name="connsiteX127" fmla="*/ 1017327 w 3008651"/>
              <a:gd name="connsiteY127" fmla="*/ 2254469 h 4193628"/>
              <a:gd name="connsiteX128" fmla="*/ 985796 w 3008651"/>
              <a:gd name="connsiteY128" fmla="*/ 2301766 h 4193628"/>
              <a:gd name="connsiteX129" fmla="*/ 891203 w 3008651"/>
              <a:gd name="connsiteY129" fmla="*/ 2396359 h 4193628"/>
              <a:gd name="connsiteX130" fmla="*/ 859672 w 3008651"/>
              <a:gd name="connsiteY130" fmla="*/ 2443656 h 4193628"/>
              <a:gd name="connsiteX131" fmla="*/ 733547 w 3008651"/>
              <a:gd name="connsiteY131" fmla="*/ 2475187 h 419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3008651" h="4193628">
                <a:moveTo>
                  <a:pt x="859672" y="2333297"/>
                </a:moveTo>
                <a:cubicBezTo>
                  <a:pt x="843906" y="2338552"/>
                  <a:pt x="826902" y="2340992"/>
                  <a:pt x="812375" y="2349063"/>
                </a:cubicBezTo>
                <a:cubicBezTo>
                  <a:pt x="779248" y="2367467"/>
                  <a:pt x="717782" y="2412125"/>
                  <a:pt x="717782" y="2412125"/>
                </a:cubicBezTo>
                <a:cubicBezTo>
                  <a:pt x="696761" y="2443656"/>
                  <a:pt x="666704" y="2470767"/>
                  <a:pt x="654720" y="2506718"/>
                </a:cubicBezTo>
                <a:cubicBezTo>
                  <a:pt x="632962" y="2571989"/>
                  <a:pt x="648172" y="2540187"/>
                  <a:pt x="607423" y="2601311"/>
                </a:cubicBezTo>
                <a:cubicBezTo>
                  <a:pt x="569900" y="2713879"/>
                  <a:pt x="594328" y="2668250"/>
                  <a:pt x="544361" y="2743200"/>
                </a:cubicBezTo>
                <a:cubicBezTo>
                  <a:pt x="549616" y="2843048"/>
                  <a:pt x="543689" y="2944119"/>
                  <a:pt x="560127" y="3042745"/>
                </a:cubicBezTo>
                <a:cubicBezTo>
                  <a:pt x="565165" y="3072971"/>
                  <a:pt x="594978" y="3093571"/>
                  <a:pt x="607423" y="3121573"/>
                </a:cubicBezTo>
                <a:cubicBezTo>
                  <a:pt x="671824" y="3266477"/>
                  <a:pt x="558938" y="3098966"/>
                  <a:pt x="670485" y="3247697"/>
                </a:cubicBezTo>
                <a:cubicBezTo>
                  <a:pt x="696975" y="3327166"/>
                  <a:pt x="669138" y="3273569"/>
                  <a:pt x="749313" y="3342290"/>
                </a:cubicBezTo>
                <a:cubicBezTo>
                  <a:pt x="766241" y="3356800"/>
                  <a:pt x="779482" y="3375313"/>
                  <a:pt x="796610" y="3389587"/>
                </a:cubicBezTo>
                <a:cubicBezTo>
                  <a:pt x="880290" y="3459321"/>
                  <a:pt x="812231" y="3373654"/>
                  <a:pt x="906968" y="3484180"/>
                </a:cubicBezTo>
                <a:cubicBezTo>
                  <a:pt x="919299" y="3498566"/>
                  <a:pt x="929426" y="3514842"/>
                  <a:pt x="938499" y="3531476"/>
                </a:cubicBezTo>
                <a:cubicBezTo>
                  <a:pt x="961007" y="3572740"/>
                  <a:pt x="968325" y="3624363"/>
                  <a:pt x="1001561" y="3657600"/>
                </a:cubicBezTo>
                <a:cubicBezTo>
                  <a:pt x="1033092" y="3689131"/>
                  <a:pt x="1076212" y="3712310"/>
                  <a:pt x="1096154" y="3752194"/>
                </a:cubicBezTo>
                <a:cubicBezTo>
                  <a:pt x="1108519" y="3776925"/>
                  <a:pt x="1136932" y="3840268"/>
                  <a:pt x="1159216" y="3862552"/>
                </a:cubicBezTo>
                <a:cubicBezTo>
                  <a:pt x="1172614" y="3875950"/>
                  <a:pt x="1190747" y="3883573"/>
                  <a:pt x="1206513" y="3894083"/>
                </a:cubicBezTo>
                <a:cubicBezTo>
                  <a:pt x="1319181" y="4063087"/>
                  <a:pt x="1143725" y="3806600"/>
                  <a:pt x="1285341" y="3988676"/>
                </a:cubicBezTo>
                <a:cubicBezTo>
                  <a:pt x="1308607" y="4018589"/>
                  <a:pt x="1321607" y="4056473"/>
                  <a:pt x="1348403" y="4083269"/>
                </a:cubicBezTo>
                <a:cubicBezTo>
                  <a:pt x="1364168" y="4099035"/>
                  <a:pt x="1381426" y="4113438"/>
                  <a:pt x="1395699" y="4130566"/>
                </a:cubicBezTo>
                <a:cubicBezTo>
                  <a:pt x="1407829" y="4145122"/>
                  <a:pt x="1412434" y="4166026"/>
                  <a:pt x="1427230" y="4177863"/>
                </a:cubicBezTo>
                <a:cubicBezTo>
                  <a:pt x="1440207" y="4188244"/>
                  <a:pt x="1458761" y="4188373"/>
                  <a:pt x="1474527" y="4193628"/>
                </a:cubicBezTo>
                <a:cubicBezTo>
                  <a:pt x="1548099" y="4188373"/>
                  <a:pt x="1623687" y="4195752"/>
                  <a:pt x="1695244" y="4177863"/>
                </a:cubicBezTo>
                <a:cubicBezTo>
                  <a:pt x="1713626" y="4173267"/>
                  <a:pt x="1715762" y="4145985"/>
                  <a:pt x="1726775" y="4130566"/>
                </a:cubicBezTo>
                <a:cubicBezTo>
                  <a:pt x="1742048" y="4109184"/>
                  <a:pt x="1759004" y="4089030"/>
                  <a:pt x="1774072" y="4067504"/>
                </a:cubicBezTo>
                <a:cubicBezTo>
                  <a:pt x="1795804" y="4036459"/>
                  <a:pt x="1837134" y="3972911"/>
                  <a:pt x="1837134" y="3972911"/>
                </a:cubicBezTo>
                <a:cubicBezTo>
                  <a:pt x="1845887" y="3946650"/>
                  <a:pt x="1866944" y="3887507"/>
                  <a:pt x="1868665" y="3862552"/>
                </a:cubicBezTo>
                <a:cubicBezTo>
                  <a:pt x="1877711" y="3731379"/>
                  <a:pt x="1872526" y="3599358"/>
                  <a:pt x="1884430" y="3468414"/>
                </a:cubicBezTo>
                <a:cubicBezTo>
                  <a:pt x="1888353" y="3425257"/>
                  <a:pt x="1905451" y="3384331"/>
                  <a:pt x="1915961" y="3342290"/>
                </a:cubicBezTo>
                <a:cubicBezTo>
                  <a:pt x="1921216" y="3321269"/>
                  <a:pt x="1928165" y="3300601"/>
                  <a:pt x="1931727" y="3279228"/>
                </a:cubicBezTo>
                <a:cubicBezTo>
                  <a:pt x="1936005" y="3253558"/>
                  <a:pt x="1944775" y="3170607"/>
                  <a:pt x="1963258" y="3137338"/>
                </a:cubicBezTo>
                <a:cubicBezTo>
                  <a:pt x="1981662" y="3104211"/>
                  <a:pt x="2009373" y="3076640"/>
                  <a:pt x="2026320" y="3042745"/>
                </a:cubicBezTo>
                <a:lnTo>
                  <a:pt x="2057851" y="2979683"/>
                </a:lnTo>
                <a:cubicBezTo>
                  <a:pt x="2063106" y="2958662"/>
                  <a:pt x="2065081" y="2936537"/>
                  <a:pt x="2073616" y="2916621"/>
                </a:cubicBezTo>
                <a:cubicBezTo>
                  <a:pt x="2140055" y="2761596"/>
                  <a:pt x="2076624" y="2969659"/>
                  <a:pt x="2120913" y="2822028"/>
                </a:cubicBezTo>
                <a:cubicBezTo>
                  <a:pt x="2131906" y="2785383"/>
                  <a:pt x="2139370" y="2747624"/>
                  <a:pt x="2152444" y="2711669"/>
                </a:cubicBezTo>
                <a:cubicBezTo>
                  <a:pt x="2160476" y="2689582"/>
                  <a:pt x="2174717" y="2670209"/>
                  <a:pt x="2183975" y="2648607"/>
                </a:cubicBezTo>
                <a:cubicBezTo>
                  <a:pt x="2190521" y="2633333"/>
                  <a:pt x="2193195" y="2616585"/>
                  <a:pt x="2199741" y="2601311"/>
                </a:cubicBezTo>
                <a:cubicBezTo>
                  <a:pt x="2208999" y="2579709"/>
                  <a:pt x="2222014" y="2559851"/>
                  <a:pt x="2231272" y="2538249"/>
                </a:cubicBezTo>
                <a:cubicBezTo>
                  <a:pt x="2237818" y="2522974"/>
                  <a:pt x="2241202" y="2506512"/>
                  <a:pt x="2247037" y="2490952"/>
                </a:cubicBezTo>
                <a:cubicBezTo>
                  <a:pt x="2277229" y="2410438"/>
                  <a:pt x="2274272" y="2420716"/>
                  <a:pt x="2310099" y="2349063"/>
                </a:cubicBezTo>
                <a:cubicBezTo>
                  <a:pt x="2315354" y="2312277"/>
                  <a:pt x="2319218" y="2275264"/>
                  <a:pt x="2325865" y="2238704"/>
                </a:cubicBezTo>
                <a:cubicBezTo>
                  <a:pt x="2332350" y="2203038"/>
                  <a:pt x="2368447" y="2082567"/>
                  <a:pt x="2373161" y="2065283"/>
                </a:cubicBezTo>
                <a:cubicBezTo>
                  <a:pt x="2378862" y="2044379"/>
                  <a:pt x="2378177" y="2021034"/>
                  <a:pt x="2388927" y="2002221"/>
                </a:cubicBezTo>
                <a:cubicBezTo>
                  <a:pt x="2399989" y="1982863"/>
                  <a:pt x="2423264" y="1973068"/>
                  <a:pt x="2436223" y="1954925"/>
                </a:cubicBezTo>
                <a:cubicBezTo>
                  <a:pt x="2449883" y="1935801"/>
                  <a:pt x="2454094" y="1910987"/>
                  <a:pt x="2467754" y="1891863"/>
                </a:cubicBezTo>
                <a:cubicBezTo>
                  <a:pt x="2480713" y="1873720"/>
                  <a:pt x="2500777" y="1861694"/>
                  <a:pt x="2515051" y="1844566"/>
                </a:cubicBezTo>
                <a:cubicBezTo>
                  <a:pt x="2527181" y="1830010"/>
                  <a:pt x="2536072" y="1813035"/>
                  <a:pt x="2546582" y="1797269"/>
                </a:cubicBezTo>
                <a:cubicBezTo>
                  <a:pt x="2579393" y="1666020"/>
                  <a:pt x="2539440" y="1795788"/>
                  <a:pt x="2593879" y="1686911"/>
                </a:cubicBezTo>
                <a:cubicBezTo>
                  <a:pt x="2601311" y="1672047"/>
                  <a:pt x="2602767" y="1654743"/>
                  <a:pt x="2609644" y="1639614"/>
                </a:cubicBezTo>
                <a:cubicBezTo>
                  <a:pt x="2629094" y="1596823"/>
                  <a:pt x="2651685" y="1555531"/>
                  <a:pt x="2672706" y="1513490"/>
                </a:cubicBezTo>
                <a:cubicBezTo>
                  <a:pt x="2683216" y="1492469"/>
                  <a:pt x="2696805" y="1472724"/>
                  <a:pt x="2704237" y="1450428"/>
                </a:cubicBezTo>
                <a:cubicBezTo>
                  <a:pt x="2714747" y="1418897"/>
                  <a:pt x="2712266" y="1379337"/>
                  <a:pt x="2735768" y="1355835"/>
                </a:cubicBezTo>
                <a:lnTo>
                  <a:pt x="2783065" y="1308538"/>
                </a:lnTo>
                <a:cubicBezTo>
                  <a:pt x="2821224" y="1194060"/>
                  <a:pt x="2766589" y="1341348"/>
                  <a:pt x="2846127" y="1198180"/>
                </a:cubicBezTo>
                <a:cubicBezTo>
                  <a:pt x="2859871" y="1173441"/>
                  <a:pt x="2866164" y="1145213"/>
                  <a:pt x="2877658" y="1119352"/>
                </a:cubicBezTo>
                <a:cubicBezTo>
                  <a:pt x="2887203" y="1097876"/>
                  <a:pt x="2899931" y="1077892"/>
                  <a:pt x="2909189" y="1056290"/>
                </a:cubicBezTo>
                <a:cubicBezTo>
                  <a:pt x="2961118" y="935123"/>
                  <a:pt x="2959434" y="937087"/>
                  <a:pt x="2988016" y="851338"/>
                </a:cubicBezTo>
                <a:cubicBezTo>
                  <a:pt x="3005336" y="695466"/>
                  <a:pt x="3024158" y="597343"/>
                  <a:pt x="2988016" y="425669"/>
                </a:cubicBezTo>
                <a:cubicBezTo>
                  <a:pt x="2984593" y="409407"/>
                  <a:pt x="2956485" y="415159"/>
                  <a:pt x="2940720" y="409904"/>
                </a:cubicBezTo>
                <a:cubicBezTo>
                  <a:pt x="2924954" y="399394"/>
                  <a:pt x="2910370" y="386847"/>
                  <a:pt x="2893423" y="378373"/>
                </a:cubicBezTo>
                <a:cubicBezTo>
                  <a:pt x="2878559" y="370941"/>
                  <a:pt x="2859954" y="371825"/>
                  <a:pt x="2846127" y="362607"/>
                </a:cubicBezTo>
                <a:cubicBezTo>
                  <a:pt x="2728032" y="283877"/>
                  <a:pt x="2863992" y="337033"/>
                  <a:pt x="2751534" y="299545"/>
                </a:cubicBezTo>
                <a:cubicBezTo>
                  <a:pt x="2741024" y="283780"/>
                  <a:pt x="2734799" y="264085"/>
                  <a:pt x="2720003" y="252249"/>
                </a:cubicBezTo>
                <a:cubicBezTo>
                  <a:pt x="2707026" y="241868"/>
                  <a:pt x="2687570" y="243915"/>
                  <a:pt x="2672706" y="236483"/>
                </a:cubicBezTo>
                <a:cubicBezTo>
                  <a:pt x="2655759" y="228009"/>
                  <a:pt x="2643151" y="211605"/>
                  <a:pt x="2625410" y="204952"/>
                </a:cubicBezTo>
                <a:cubicBezTo>
                  <a:pt x="2597042" y="194314"/>
                  <a:pt x="2452603" y="175761"/>
                  <a:pt x="2436223" y="173421"/>
                </a:cubicBezTo>
                <a:cubicBezTo>
                  <a:pt x="2298039" y="35237"/>
                  <a:pt x="2473333" y="204347"/>
                  <a:pt x="2341630" y="94594"/>
                </a:cubicBezTo>
                <a:cubicBezTo>
                  <a:pt x="2324502" y="80321"/>
                  <a:pt x="2313824" y="58125"/>
                  <a:pt x="2294334" y="47297"/>
                </a:cubicBezTo>
                <a:cubicBezTo>
                  <a:pt x="2265280" y="31156"/>
                  <a:pt x="2231272" y="26276"/>
                  <a:pt x="2199741" y="15766"/>
                </a:cubicBezTo>
                <a:lnTo>
                  <a:pt x="2152444" y="0"/>
                </a:lnTo>
                <a:cubicBezTo>
                  <a:pt x="2126168" y="5255"/>
                  <a:pt x="2096882" y="2471"/>
                  <a:pt x="2073616" y="15766"/>
                </a:cubicBezTo>
                <a:cubicBezTo>
                  <a:pt x="2057165" y="25167"/>
                  <a:pt x="2054215" y="48507"/>
                  <a:pt x="2042085" y="63063"/>
                </a:cubicBezTo>
                <a:cubicBezTo>
                  <a:pt x="2027812" y="80191"/>
                  <a:pt x="2009062" y="93231"/>
                  <a:pt x="1994789" y="110359"/>
                </a:cubicBezTo>
                <a:cubicBezTo>
                  <a:pt x="1982659" y="124915"/>
                  <a:pt x="1975846" y="143494"/>
                  <a:pt x="1963258" y="157656"/>
                </a:cubicBezTo>
                <a:cubicBezTo>
                  <a:pt x="1933633" y="190984"/>
                  <a:pt x="1905768" y="227514"/>
                  <a:pt x="1868665" y="252249"/>
                </a:cubicBezTo>
                <a:cubicBezTo>
                  <a:pt x="1835394" y="274429"/>
                  <a:pt x="1796433" y="295937"/>
                  <a:pt x="1774072" y="331076"/>
                </a:cubicBezTo>
                <a:cubicBezTo>
                  <a:pt x="1748837" y="370731"/>
                  <a:pt x="1732031" y="415159"/>
                  <a:pt x="1711010" y="457200"/>
                </a:cubicBezTo>
                <a:cubicBezTo>
                  <a:pt x="1700500" y="478221"/>
                  <a:pt x="1696098" y="503645"/>
                  <a:pt x="1679479" y="520263"/>
                </a:cubicBezTo>
                <a:cubicBezTo>
                  <a:pt x="1634549" y="565192"/>
                  <a:pt x="1656192" y="539426"/>
                  <a:pt x="1616416" y="599090"/>
                </a:cubicBezTo>
                <a:cubicBezTo>
                  <a:pt x="1584743" y="694114"/>
                  <a:pt x="1627503" y="602990"/>
                  <a:pt x="1537589" y="677918"/>
                </a:cubicBezTo>
                <a:cubicBezTo>
                  <a:pt x="1523033" y="690048"/>
                  <a:pt x="1518646" y="711052"/>
                  <a:pt x="1506058" y="725214"/>
                </a:cubicBezTo>
                <a:cubicBezTo>
                  <a:pt x="1476433" y="758542"/>
                  <a:pt x="1442996" y="788276"/>
                  <a:pt x="1411465" y="819807"/>
                </a:cubicBezTo>
                <a:cubicBezTo>
                  <a:pt x="1395699" y="835573"/>
                  <a:pt x="1376536" y="848553"/>
                  <a:pt x="1364168" y="867104"/>
                </a:cubicBezTo>
                <a:cubicBezTo>
                  <a:pt x="1335538" y="910048"/>
                  <a:pt x="1299920" y="970173"/>
                  <a:pt x="1253810" y="993228"/>
                </a:cubicBezTo>
                <a:lnTo>
                  <a:pt x="1190747" y="1024759"/>
                </a:lnTo>
                <a:cubicBezTo>
                  <a:pt x="1174982" y="1040525"/>
                  <a:pt x="1162261" y="1060086"/>
                  <a:pt x="1143451" y="1072056"/>
                </a:cubicBezTo>
                <a:cubicBezTo>
                  <a:pt x="1057736" y="1126602"/>
                  <a:pt x="1012325" y="1136786"/>
                  <a:pt x="922734" y="1166649"/>
                </a:cubicBezTo>
                <a:lnTo>
                  <a:pt x="875437" y="1182414"/>
                </a:lnTo>
                <a:cubicBezTo>
                  <a:pt x="859672" y="1187669"/>
                  <a:pt x="844263" y="1194150"/>
                  <a:pt x="828141" y="1198180"/>
                </a:cubicBezTo>
                <a:cubicBezTo>
                  <a:pt x="786099" y="1208690"/>
                  <a:pt x="743128" y="1216007"/>
                  <a:pt x="702016" y="1229711"/>
                </a:cubicBezTo>
                <a:cubicBezTo>
                  <a:pt x="686251" y="1234966"/>
                  <a:pt x="670699" y="1240911"/>
                  <a:pt x="654720" y="1245476"/>
                </a:cubicBezTo>
                <a:cubicBezTo>
                  <a:pt x="633886" y="1251429"/>
                  <a:pt x="612492" y="1255289"/>
                  <a:pt x="591658" y="1261242"/>
                </a:cubicBezTo>
                <a:cubicBezTo>
                  <a:pt x="575679" y="1265807"/>
                  <a:pt x="560340" y="1272442"/>
                  <a:pt x="544361" y="1277007"/>
                </a:cubicBezTo>
                <a:cubicBezTo>
                  <a:pt x="523527" y="1282960"/>
                  <a:pt x="502133" y="1286820"/>
                  <a:pt x="481299" y="1292773"/>
                </a:cubicBezTo>
                <a:cubicBezTo>
                  <a:pt x="465320" y="1297338"/>
                  <a:pt x="450036" y="1304166"/>
                  <a:pt x="434003" y="1308538"/>
                </a:cubicBezTo>
                <a:cubicBezTo>
                  <a:pt x="392195" y="1319940"/>
                  <a:pt x="307879" y="1340069"/>
                  <a:pt x="307879" y="1340069"/>
                </a:cubicBezTo>
                <a:cubicBezTo>
                  <a:pt x="297368" y="1350579"/>
                  <a:pt x="289642" y="1364953"/>
                  <a:pt x="276347" y="1371600"/>
                </a:cubicBezTo>
                <a:cubicBezTo>
                  <a:pt x="276333" y="1371607"/>
                  <a:pt x="158114" y="1411012"/>
                  <a:pt x="134458" y="1418897"/>
                </a:cubicBezTo>
                <a:lnTo>
                  <a:pt x="87161" y="1434663"/>
                </a:lnTo>
                <a:lnTo>
                  <a:pt x="39865" y="1450428"/>
                </a:lnTo>
                <a:cubicBezTo>
                  <a:pt x="-365" y="1510773"/>
                  <a:pt x="-17710" y="1514014"/>
                  <a:pt x="24099" y="1608083"/>
                </a:cubicBezTo>
                <a:cubicBezTo>
                  <a:pt x="31794" y="1625398"/>
                  <a:pt x="55630" y="1629104"/>
                  <a:pt x="71396" y="1639614"/>
                </a:cubicBezTo>
                <a:cubicBezTo>
                  <a:pt x="155477" y="1765736"/>
                  <a:pt x="45123" y="1613342"/>
                  <a:pt x="150223" y="1718442"/>
                </a:cubicBezTo>
                <a:cubicBezTo>
                  <a:pt x="204877" y="1773096"/>
                  <a:pt x="153376" y="1763636"/>
                  <a:pt x="229051" y="1797269"/>
                </a:cubicBezTo>
                <a:cubicBezTo>
                  <a:pt x="259423" y="1810768"/>
                  <a:pt x="292113" y="1818290"/>
                  <a:pt x="323644" y="1828800"/>
                </a:cubicBezTo>
                <a:lnTo>
                  <a:pt x="370941" y="1844566"/>
                </a:lnTo>
                <a:cubicBezTo>
                  <a:pt x="497065" y="1839311"/>
                  <a:pt x="623424" y="1838125"/>
                  <a:pt x="749313" y="1828800"/>
                </a:cubicBezTo>
                <a:cubicBezTo>
                  <a:pt x="765886" y="1827572"/>
                  <a:pt x="781481" y="1819912"/>
                  <a:pt x="796610" y="1813035"/>
                </a:cubicBezTo>
                <a:cubicBezTo>
                  <a:pt x="839401" y="1793585"/>
                  <a:pt x="880693" y="1770994"/>
                  <a:pt x="922734" y="1749973"/>
                </a:cubicBezTo>
                <a:lnTo>
                  <a:pt x="1048858" y="1686911"/>
                </a:lnTo>
                <a:cubicBezTo>
                  <a:pt x="1069879" y="1676401"/>
                  <a:pt x="1092365" y="1668416"/>
                  <a:pt x="1111920" y="1655380"/>
                </a:cubicBezTo>
                <a:lnTo>
                  <a:pt x="1206513" y="1592318"/>
                </a:lnTo>
                <a:cubicBezTo>
                  <a:pt x="1222279" y="1581808"/>
                  <a:pt x="1236862" y="1569261"/>
                  <a:pt x="1253810" y="1560787"/>
                </a:cubicBezTo>
                <a:cubicBezTo>
                  <a:pt x="1292361" y="1541511"/>
                  <a:pt x="1330742" y="1525580"/>
                  <a:pt x="1364168" y="1497725"/>
                </a:cubicBezTo>
                <a:cubicBezTo>
                  <a:pt x="1381296" y="1483451"/>
                  <a:pt x="1391975" y="1461256"/>
                  <a:pt x="1411465" y="1450428"/>
                </a:cubicBezTo>
                <a:cubicBezTo>
                  <a:pt x="1440519" y="1434287"/>
                  <a:pt x="1506058" y="1418897"/>
                  <a:pt x="1506058" y="1418897"/>
                </a:cubicBezTo>
                <a:cubicBezTo>
                  <a:pt x="1527079" y="1424152"/>
                  <a:pt x="1560585" y="1414747"/>
                  <a:pt x="1569120" y="1434663"/>
                </a:cubicBezTo>
                <a:cubicBezTo>
                  <a:pt x="1591284" y="1486379"/>
                  <a:pt x="1546757" y="1539152"/>
                  <a:pt x="1521823" y="1576552"/>
                </a:cubicBezTo>
                <a:cubicBezTo>
                  <a:pt x="1516568" y="1592318"/>
                  <a:pt x="1514303" y="1609420"/>
                  <a:pt x="1506058" y="1623849"/>
                </a:cubicBezTo>
                <a:cubicBezTo>
                  <a:pt x="1493022" y="1646663"/>
                  <a:pt x="1473829" y="1665385"/>
                  <a:pt x="1458761" y="1686911"/>
                </a:cubicBezTo>
                <a:cubicBezTo>
                  <a:pt x="1437029" y="1717956"/>
                  <a:pt x="1416720" y="1749973"/>
                  <a:pt x="1395699" y="1781504"/>
                </a:cubicBezTo>
                <a:lnTo>
                  <a:pt x="1301106" y="1923394"/>
                </a:lnTo>
                <a:cubicBezTo>
                  <a:pt x="1290596" y="1939159"/>
                  <a:pt x="1282973" y="1957292"/>
                  <a:pt x="1269575" y="1970690"/>
                </a:cubicBezTo>
                <a:lnTo>
                  <a:pt x="1222279" y="2017987"/>
                </a:lnTo>
                <a:cubicBezTo>
                  <a:pt x="1217024" y="2039008"/>
                  <a:pt x="1217263" y="2062236"/>
                  <a:pt x="1206513" y="2081049"/>
                </a:cubicBezTo>
                <a:cubicBezTo>
                  <a:pt x="1178726" y="2129675"/>
                  <a:pt x="1157067" y="2129061"/>
                  <a:pt x="1111920" y="2144111"/>
                </a:cubicBezTo>
                <a:cubicBezTo>
                  <a:pt x="996009" y="2337292"/>
                  <a:pt x="1126518" y="2145277"/>
                  <a:pt x="1017327" y="2254469"/>
                </a:cubicBezTo>
                <a:cubicBezTo>
                  <a:pt x="1003929" y="2267867"/>
                  <a:pt x="998384" y="2287604"/>
                  <a:pt x="985796" y="2301766"/>
                </a:cubicBezTo>
                <a:cubicBezTo>
                  <a:pt x="956171" y="2335094"/>
                  <a:pt x="915938" y="2359256"/>
                  <a:pt x="891203" y="2396359"/>
                </a:cubicBezTo>
                <a:cubicBezTo>
                  <a:pt x="880693" y="2412125"/>
                  <a:pt x="875740" y="2433614"/>
                  <a:pt x="859672" y="2443656"/>
                </a:cubicBezTo>
                <a:cubicBezTo>
                  <a:pt x="803905" y="2478511"/>
                  <a:pt x="782884" y="2475187"/>
                  <a:pt x="733547" y="2475187"/>
                </a:cubicBezTo>
              </a:path>
            </a:pathLst>
          </a:custGeom>
          <a:ln w="1301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48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#25: What kind of bone cell would show abnormally high activity in an individual with osteoporosis?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22" y="885280"/>
            <a:ext cx="6553545" cy="50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24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354783" cy="4351338"/>
          </a:xfrm>
        </p:spPr>
        <p:txBody>
          <a:bodyPr>
            <a:normAutofit fontScale="8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Coronal suture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Tubercle of the rib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Pedicle of the vertebrae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4. Fibula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5. Manubrium of the sternum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6. Distal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7. Fibular</a:t>
            </a:r>
            <a:r>
              <a:rPr lang="en-US"/>
              <a:t>/lateral collateral </a:t>
            </a:r>
            <a:r>
              <a:rPr lang="en-US" dirty="0"/>
              <a:t>ligament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8. </a:t>
            </a:r>
            <a:r>
              <a:rPr lang="en-US" dirty="0" err="1"/>
              <a:t>Amphiarthrosis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9. </a:t>
            </a:r>
            <a:r>
              <a:rPr lang="en-US" dirty="0" err="1"/>
              <a:t>Arrector</a:t>
            </a:r>
            <a:r>
              <a:rPr lang="en-US" dirty="0"/>
              <a:t> pili 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10. </a:t>
            </a:r>
            <a:r>
              <a:rPr lang="en-US" dirty="0" err="1"/>
              <a:t>Tibial</a:t>
            </a:r>
            <a:r>
              <a:rPr lang="en-US" dirty="0"/>
              <a:t> tuberosity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 Mastoid process of the temporal bone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12. Lipid/protein modification, vesicle formation and transport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2982" y="1212149"/>
            <a:ext cx="56318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13. Foramen </a:t>
            </a:r>
            <a:r>
              <a:rPr lang="en-US" sz="2400" dirty="0" err="1"/>
              <a:t>lacerum</a:t>
            </a:r>
            <a:endParaRPr lang="en-US" sz="2400" dirty="0"/>
          </a:p>
          <a:p>
            <a:r>
              <a:rPr lang="en-US" sz="2400" dirty="0"/>
              <a:t>14. B</a:t>
            </a:r>
          </a:p>
          <a:p>
            <a:r>
              <a:rPr lang="en-US" sz="2400" dirty="0"/>
              <a:t>15. B</a:t>
            </a:r>
          </a:p>
          <a:p>
            <a:r>
              <a:rPr lang="en-US" sz="2400" dirty="0"/>
              <a:t>16. Possible: Mandible, ulna</a:t>
            </a:r>
          </a:p>
          <a:p>
            <a:r>
              <a:rPr lang="en-US" sz="2400" dirty="0"/>
              <a:t>17. </a:t>
            </a:r>
            <a:r>
              <a:rPr lang="en-US" sz="2400" dirty="0" err="1"/>
              <a:t>Infraspinous</a:t>
            </a:r>
            <a:r>
              <a:rPr lang="en-US" sz="2400" dirty="0"/>
              <a:t> fossa</a:t>
            </a:r>
          </a:p>
          <a:p>
            <a:r>
              <a:rPr lang="en-US" sz="2400" dirty="0"/>
              <a:t>18. Posterior Superior Iliac Spine (PSIS)</a:t>
            </a:r>
          </a:p>
          <a:p>
            <a:r>
              <a:rPr lang="en-US" sz="2400" dirty="0"/>
              <a:t>19. Navicular</a:t>
            </a:r>
          </a:p>
          <a:p>
            <a:r>
              <a:rPr lang="en-US" sz="2400" dirty="0"/>
              <a:t>20. Salt, ionic bonds</a:t>
            </a:r>
          </a:p>
          <a:p>
            <a:r>
              <a:rPr lang="en-US" sz="2400" dirty="0"/>
              <a:t>21. Scaphoid</a:t>
            </a:r>
          </a:p>
          <a:p>
            <a:r>
              <a:rPr lang="en-US" sz="2400" dirty="0"/>
              <a:t>22. Na+, Cl-</a:t>
            </a:r>
          </a:p>
          <a:p>
            <a:r>
              <a:rPr lang="en-US" sz="2400" dirty="0"/>
              <a:t>23. Anterior/posterior tibiofibular or </a:t>
            </a:r>
            <a:r>
              <a:rPr lang="en-US" sz="2400" dirty="0" err="1"/>
              <a:t>talofibular</a:t>
            </a:r>
            <a:r>
              <a:rPr lang="en-US" sz="2400" dirty="0"/>
              <a:t>, </a:t>
            </a:r>
            <a:r>
              <a:rPr lang="en-US" sz="2400" dirty="0" err="1"/>
              <a:t>calcaneofibular</a:t>
            </a:r>
            <a:r>
              <a:rPr lang="en-US" sz="2400" dirty="0"/>
              <a:t> </a:t>
            </a:r>
          </a:p>
          <a:p>
            <a:r>
              <a:rPr lang="en-US" sz="2400" dirty="0"/>
              <a:t>24. </a:t>
            </a:r>
            <a:r>
              <a:rPr lang="en-US" sz="2400" dirty="0" err="1"/>
              <a:t>Iliofemoral</a:t>
            </a:r>
            <a:endParaRPr lang="en-US" sz="2400" dirty="0"/>
          </a:p>
          <a:p>
            <a:r>
              <a:rPr lang="en-US" sz="2400" dirty="0"/>
              <a:t>25. Osteoclast</a:t>
            </a:r>
          </a:p>
        </p:txBody>
      </p:sp>
    </p:spTree>
    <p:extLst>
      <p:ext uri="{BB962C8B-B14F-4D97-AF65-F5344CB8AC3E}">
        <p14:creationId xmlns:p14="http://schemas.microsoft.com/office/powerpoint/2010/main" val="153920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735" y="640081"/>
            <a:ext cx="4806184" cy="36373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#2: Name this bony feature.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3" r="2485" b="-1"/>
          <a:stretch/>
        </p:blipFill>
        <p:spPr>
          <a:xfrm rot="5400000">
            <a:off x="-376172" y="376172"/>
            <a:ext cx="6858000" cy="610565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60273" y="5008418"/>
            <a:ext cx="2701636" cy="1288473"/>
          </a:xfrm>
          <a:prstGeom prst="straightConnector1">
            <a:avLst/>
          </a:prstGeom>
          <a:ln w="155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30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#3: Name this bony feature.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4" r="1" b="1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365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#4: Name this bone.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" r="1963" b="-1"/>
          <a:stretch/>
        </p:blipFill>
        <p:spPr>
          <a:xfrm rot="5400000">
            <a:off x="4994149" y="-339852"/>
            <a:ext cx="6858000" cy="75377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961909" y="3449782"/>
            <a:ext cx="997527" cy="2847110"/>
          </a:xfrm>
          <a:prstGeom prst="straightConnector1">
            <a:avLst/>
          </a:prstGeom>
          <a:ln w="155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9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735" y="640081"/>
            <a:ext cx="4806184" cy="36373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#5: Name this bony feature.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7019"/>
          <a:stretch/>
        </p:blipFill>
        <p:spPr>
          <a:xfrm rot="5400000">
            <a:off x="-376172" y="376172"/>
            <a:ext cx="6858000" cy="610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/>
              <a:t>#6: The carpal bones are ________ to the ulna.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" r="1608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297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5735" y="640081"/>
            <a:ext cx="4806184" cy="363737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#7: Name this ligament.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509655" y="3429005"/>
            <a:ext cx="2701636" cy="1288473"/>
          </a:xfrm>
          <a:prstGeom prst="straightConnector1">
            <a:avLst/>
          </a:prstGeom>
          <a:ln w="155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07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#8: Classify this joint based off of its function.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624309"/>
            <a:ext cx="6553545" cy="56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57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5cb2bcda1286f9fa3d526055a39c54da55e5b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424</Words>
  <Application>Microsoft Macintosh PowerPoint</Application>
  <PresentationFormat>Widescreen</PresentationFormat>
  <Paragraphs>59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KN 251 Practice Lab Practical Examination</vt:lpstr>
      <vt:lpstr>#1: Name this bony feature. </vt:lpstr>
      <vt:lpstr>#2: Name this bony feature.</vt:lpstr>
      <vt:lpstr>#3: Name this bony feature.</vt:lpstr>
      <vt:lpstr>#4: Name this bone.</vt:lpstr>
      <vt:lpstr>#5: Name this bony feature.</vt:lpstr>
      <vt:lpstr>#6: The carpal bones are ________ to the ulna.</vt:lpstr>
      <vt:lpstr>#7: Name this ligament.</vt:lpstr>
      <vt:lpstr>#8: Classify this joint based off of its function.</vt:lpstr>
      <vt:lpstr>#9: Name this structure of the integument.</vt:lpstr>
      <vt:lpstr>#10: Name this bony feature.</vt:lpstr>
      <vt:lpstr>#11: Name this bony feature.</vt:lpstr>
      <vt:lpstr>#12: Name one basic function of the labeled structure.</vt:lpstr>
      <vt:lpstr>#13: Name this space.</vt:lpstr>
      <vt:lpstr>#14: Identify the ulna bone. (A or B)</vt:lpstr>
      <vt:lpstr>#15: Identify the sternal end of the clavicle (A or B).</vt:lpstr>
      <vt:lpstr>#16: Name one bone in the body that has a coronoid process.</vt:lpstr>
      <vt:lpstr>#17: Name this region.</vt:lpstr>
      <vt:lpstr>#18: Name this bony process.</vt:lpstr>
      <vt:lpstr>#19: Name this bone.</vt:lpstr>
      <vt:lpstr>#20: A mystery solute is found in a jar. When placed into a cup of water, the solute dissolves entirely. What is the solute &amp; what kind of bonds may hold this solute together? </vt:lpstr>
      <vt:lpstr>#21: Name this bone.</vt:lpstr>
      <vt:lpstr>#22: Name one ion that is in higher concentration outside of the cell.</vt:lpstr>
      <vt:lpstr>#23: Name one ligament that attaches to this bony feature.</vt:lpstr>
      <vt:lpstr>#24: Name this ligament. </vt:lpstr>
      <vt:lpstr>#25: What kind of bone cell would show abnormally high activity in an individual with osteoporosis?</vt:lpstr>
      <vt:lpstr>KEY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 251 Practice Lab Practical Examination</dc:title>
  <dc:creator>Natalya Kabirova</dc:creator>
  <cp:lastModifiedBy>Breckling, Abbey C M</cp:lastModifiedBy>
  <cp:revision>11</cp:revision>
  <dcterms:created xsi:type="dcterms:W3CDTF">2018-10-01T02:09:24Z</dcterms:created>
  <dcterms:modified xsi:type="dcterms:W3CDTF">2018-10-09T01:31:27Z</dcterms:modified>
</cp:coreProperties>
</file>